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0" r:id="rId1"/>
    <p:sldMasterId id="2147483652" r:id="rId2"/>
  </p:sldMasterIdLst>
  <p:notesMasterIdLst>
    <p:notesMasterId r:id="rId28"/>
  </p:notesMasterIdLst>
  <p:sldIdLst>
    <p:sldId id="276" r:id="rId3"/>
    <p:sldId id="344" r:id="rId4"/>
    <p:sldId id="329" r:id="rId5"/>
    <p:sldId id="302" r:id="rId6"/>
    <p:sldId id="332" r:id="rId7"/>
    <p:sldId id="333" r:id="rId8"/>
    <p:sldId id="335" r:id="rId9"/>
    <p:sldId id="334" r:id="rId10"/>
    <p:sldId id="336" r:id="rId11"/>
    <p:sldId id="304" r:id="rId12"/>
    <p:sldId id="307" r:id="rId13"/>
    <p:sldId id="305" r:id="rId14"/>
    <p:sldId id="306" r:id="rId15"/>
    <p:sldId id="308" r:id="rId16"/>
    <p:sldId id="309" r:id="rId17"/>
    <p:sldId id="313" r:id="rId18"/>
    <p:sldId id="325" r:id="rId19"/>
    <p:sldId id="337" r:id="rId20"/>
    <p:sldId id="350" r:id="rId21"/>
    <p:sldId id="338" r:id="rId22"/>
    <p:sldId id="339" r:id="rId23"/>
    <p:sldId id="340" r:id="rId24"/>
    <p:sldId id="341" r:id="rId25"/>
    <p:sldId id="314" r:id="rId26"/>
    <p:sldId id="342" r:id="rId2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d Curtis" initials="CC" lastIdx="1" clrIdx="0">
    <p:extLst>
      <p:ext uri="{19B8F6BF-5375-455C-9EA6-DF929625EA0E}">
        <p15:presenceInfo xmlns:p15="http://schemas.microsoft.com/office/powerpoint/2012/main" userId="8a6eeb91702bad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2" autoAdjust="0"/>
    <p:restoredTop sz="84326"/>
  </p:normalViewPr>
  <p:slideViewPr>
    <p:cSldViewPr snapToGrid="0" snapToObjects="1" showGuides="1">
      <p:cViewPr varScale="1">
        <p:scale>
          <a:sx n="123" d="100"/>
          <a:sy n="123" d="100"/>
        </p:scale>
        <p:origin x="1368" y="80"/>
      </p:cViewPr>
      <p:guideLst>
        <p:guide orient="horz" pos="2488"/>
        <p:guide pos="478"/>
      </p:guideLst>
    </p:cSldViewPr>
  </p:slideViewPr>
  <p:outlineViewPr>
    <p:cViewPr>
      <p:scale>
        <a:sx n="33" d="100"/>
        <a:sy n="33" d="100"/>
      </p:scale>
      <p:origin x="0" y="-9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22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4T08:28:53.351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A69A4-43A8-4442-8088-0B845332DB30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9985C-6B1E-BE4B-8B6E-1AD097E07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large class of machine learning can be reduced to this format of question: given a set of inputs and a set of related outputs, can I say something about their relationship? </a:t>
            </a:r>
          </a:p>
          <a:p>
            <a:endParaRPr lang="en-US"/>
          </a:p>
          <a:p>
            <a:r>
              <a:rPr lang="en-US"/>
              <a:t>Here, you may say, well that doesn’t seem that hard or new or complicated.</a:t>
            </a:r>
          </a:p>
          <a:p>
            <a:endParaRPr lang="en-US"/>
          </a:p>
          <a:p>
            <a:r>
              <a:rPr lang="en-US"/>
              <a:t>But it is! And it can get harder when you have multi-dimensional inputs and outputs. Here, we’re only using two.</a:t>
            </a:r>
          </a:p>
          <a:p>
            <a:endParaRPr lang="en-US"/>
          </a:p>
          <a:p>
            <a:r>
              <a:rPr lang="en-US"/>
              <a:t>Machine learning always intimidated me, but eventually you realize it’s just fancy stats mixed with computer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02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1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 this matter? Look @ islands w/K=1 and effect of noise! 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look @ loss of flexibility w/ K=100 and loss of accuracy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4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terms of overfitting, there is an ideal number of K that minimizes the error rate.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1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Today, we want to go over a broad overview of machine learning topics, and get you started on your very first machine learning algorithm called K-nearest neighbors.</a:t>
            </a:r>
          </a:p>
          <a:p>
            <a:endParaRPr lang="en-US"/>
          </a:p>
          <a:p>
            <a:r>
              <a:rPr lang="en-US"/>
              <a:t>Exciting!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71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machine learning, there are a many different methods depending on the type of data you have and the type of problem you want to solve with that data. There is no one-size-fits-all approach.</a:t>
            </a:r>
          </a:p>
          <a:p>
            <a:endParaRPr lang="en-US"/>
          </a:p>
          <a:p>
            <a:r>
              <a:rPr lang="en-US"/>
              <a:t>In supervised learning, we are trying to find some function that related a set of inputs to a set of outputs.</a:t>
            </a:r>
          </a:p>
          <a:p>
            <a:endParaRPr lang="en-US"/>
          </a:p>
          <a:p>
            <a:r>
              <a:rPr lang="en-US"/>
              <a:t>There can be multiple inputs. There can be multiple outputs.</a:t>
            </a:r>
          </a:p>
          <a:p>
            <a:endParaRPr lang="en-US"/>
          </a:p>
          <a:p>
            <a:r>
              <a:rPr lang="en-US"/>
              <a:t>Unfortunately, you can never get a perfect fit, because of error. Error can be reducible (if there are inputs you just aren’t accounting for) or irreducible (due to random noise).</a:t>
            </a:r>
          </a:p>
          <a:p>
            <a:endParaRPr lang="en-US"/>
          </a:p>
          <a:p>
            <a:r>
              <a:rPr lang="en-US"/>
              <a:t>We measure the goodness of fit using the squared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9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7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18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Two basic ideals you are trying to achieve when making a model.</a:t>
            </a:r>
          </a:p>
          <a:p>
            <a:endParaRPr lang="en-US"/>
          </a:p>
          <a:p>
            <a:r>
              <a:rPr lang="en-US"/>
              <a:t>Parametric models typically are more interpretable, but aren’t as flexible.</a:t>
            </a:r>
          </a:p>
          <a:p>
            <a:endParaRPr lang="en-US"/>
          </a:p>
          <a:p>
            <a:r>
              <a:rPr lang="en-US"/>
              <a:t>Non-parametric models are more flexible, but less interpretable.</a:t>
            </a:r>
          </a:p>
          <a:p>
            <a:endParaRPr lang="en-US"/>
          </a:p>
          <a:p>
            <a:r>
              <a:rPr lang="en-US"/>
              <a:t>Why would you want a more flexible model? A more interpretable model?</a:t>
            </a:r>
          </a:p>
          <a:p>
            <a:endParaRPr lang="en-US"/>
          </a:p>
          <a:p>
            <a:r>
              <a:rPr lang="en-US"/>
              <a:t>Prediction: Given a new set of data, would we be able to use our model to predict outputs?. F(x) is a black box.</a:t>
            </a:r>
          </a:p>
          <a:p>
            <a:r>
              <a:rPr lang="en-US"/>
              <a:t>Inference: How do our inputs relate to our outputs? Interested in f(x)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14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Key difference in approaches between simple regression used to describe trends</a:t>
            </a:r>
          </a:p>
          <a:p>
            <a:endParaRPr lang="en-US"/>
          </a:p>
          <a:p>
            <a:r>
              <a:rPr lang="en-US"/>
              <a:t>and machine learning that seeks to make use of models beyond the data on which it was modelled.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14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71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classification problem, our inputs are quantitative values X1 and X2.</a:t>
            </a:r>
          </a:p>
          <a:p>
            <a:r>
              <a:rPr lang="en-US"/>
              <a:t>Our outputs are colors orange or blue.</a:t>
            </a:r>
          </a:p>
          <a:p>
            <a:endParaRPr lang="en-US"/>
          </a:p>
          <a:p>
            <a:r>
              <a:rPr lang="en-US"/>
              <a:t>How would YOU classify these? Well, you’d probably just draw a line. Something like this. But how do we formally define this line?</a:t>
            </a:r>
          </a:p>
          <a:p>
            <a:r>
              <a:rPr lang="en-US"/>
              <a:t>We do it in terms of conditional probabilities.</a:t>
            </a:r>
          </a:p>
          <a:p>
            <a:r>
              <a:rPr lang="en-US"/>
              <a:t>If you knew the probability that you’d have an orange dot at each point, you would draw the line at wherever the probability is equal to 0.5.</a:t>
            </a:r>
          </a:p>
          <a:p>
            <a:endParaRPr lang="en-US"/>
          </a:p>
          <a:p>
            <a:r>
              <a:rPr lang="en-US"/>
              <a:t>It gets more complicated for more dimensions, but the 2D visualization helps, right?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9985C-6B1E-BE4B-8B6E-1AD097E07E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0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accent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Science Methods for Cutting Edge Research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0230" y="4648200"/>
            <a:ext cx="479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Introduction and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632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4"/>
    </mc:Choice>
    <mc:Fallback xmlns="">
      <p:transition spd="slow" advTm="84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Assessment: Measuring model accuracy (regression)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300" dirty="0"/>
              <a:t>The MSE as an estimator</a:t>
            </a:r>
          </a:p>
          <a:p>
            <a:endParaRPr lang="en-US" sz="2300" dirty="0"/>
          </a:p>
          <a:p>
            <a:r>
              <a:rPr lang="en-US" sz="2300" dirty="0"/>
              <a:t>Challenges with the MSE and why we need other estimators</a:t>
            </a:r>
          </a:p>
          <a:p>
            <a:pPr lvl="1"/>
            <a:r>
              <a:rPr lang="en-US" sz="1900" dirty="0"/>
              <a:t>Side conversation: Why is it squared error? </a:t>
            </a:r>
          </a:p>
          <a:p>
            <a:endParaRPr lang="en-US" sz="2300" dirty="0"/>
          </a:p>
          <a:p>
            <a:r>
              <a:rPr lang="en-US" sz="2300" dirty="0"/>
              <a:t>Does anyone know why we can’t use the MSE in classification problems?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978" y="1736725"/>
            <a:ext cx="2064916" cy="740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48542B-9135-413C-A003-E22E42B7B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347" y="4040460"/>
            <a:ext cx="2743200" cy="208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2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Assessment</a:t>
            </a:r>
            <a:r>
              <a:rPr lang="en-US"/>
              <a:t>: Flexibility and overfitting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2145" y="1995030"/>
            <a:ext cx="8196210" cy="4015497"/>
          </a:xfrm>
        </p:spPr>
        <p:txBody>
          <a:bodyPr/>
          <a:lstStyle/>
          <a:p>
            <a:r>
              <a:rPr lang="en-US" sz="2000" dirty="0"/>
              <a:t>The true functional form is given w/the </a:t>
            </a:r>
            <a:r>
              <a:rPr lang="en-US" sz="2000" b="0" dirty="0"/>
              <a:t>black</a:t>
            </a:r>
            <a:r>
              <a:rPr lang="en-US" sz="2000" dirty="0"/>
              <a:t> curve</a:t>
            </a:r>
          </a:p>
          <a:p>
            <a:r>
              <a:rPr lang="en-US" sz="2000" dirty="0"/>
              <a:t>Compare errors in the </a:t>
            </a:r>
            <a:r>
              <a:rPr lang="en-US" sz="2000" b="0" dirty="0"/>
              <a:t>training </a:t>
            </a:r>
            <a:r>
              <a:rPr lang="en-US" sz="2000" dirty="0"/>
              <a:t>data from three test functions (</a:t>
            </a:r>
            <a:r>
              <a:rPr lang="en-US" sz="2000" b="0" dirty="0"/>
              <a:t>orange, green, blue</a:t>
            </a:r>
            <a:r>
              <a:rPr lang="en-US" sz="2000" dirty="0"/>
              <a:t>) [</a:t>
            </a:r>
            <a:r>
              <a:rPr lang="en-US" sz="2000" b="0" dirty="0"/>
              <a:t>grey curve, right</a:t>
            </a:r>
            <a:r>
              <a:rPr lang="en-US" sz="2000" dirty="0"/>
              <a:t>]</a:t>
            </a:r>
          </a:p>
          <a:p>
            <a:r>
              <a:rPr lang="en-US" sz="2000" dirty="0"/>
              <a:t>Compare errors in the </a:t>
            </a:r>
            <a:r>
              <a:rPr lang="en-US" sz="2000" b="0" dirty="0"/>
              <a:t>testing </a:t>
            </a:r>
            <a:r>
              <a:rPr lang="en-US" sz="2000" dirty="0"/>
              <a:t>data from the three test functions [</a:t>
            </a:r>
            <a:r>
              <a:rPr lang="en-US" sz="2000" b="0" dirty="0"/>
              <a:t>red curve, right</a:t>
            </a:r>
            <a:r>
              <a:rPr lang="en-US" sz="2000" dirty="0"/>
              <a:t>]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9855"/>
          <a:stretch/>
        </p:blipFill>
        <p:spPr>
          <a:xfrm>
            <a:off x="2926668" y="3452327"/>
            <a:ext cx="3117672" cy="34056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567" y="6317673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2.9, ISL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A50DC-0E94-481B-B91F-79D610394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45"/>
          <a:stretch/>
        </p:blipFill>
        <p:spPr>
          <a:xfrm>
            <a:off x="6044340" y="3452327"/>
            <a:ext cx="3099660" cy="34056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E1B6E7-83C3-4125-A36B-CD540A587FE3}"/>
              </a:ext>
            </a:extLst>
          </p:cNvPr>
          <p:cNvSpPr/>
          <p:nvPr/>
        </p:nvSpPr>
        <p:spPr>
          <a:xfrm>
            <a:off x="452070" y="4079490"/>
            <a:ext cx="26889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4B2E83"/>
                </a:solidFill>
                <a:latin typeface="Open Sans"/>
              </a:rPr>
              <a:t>With four parameters I can fit an elephant and with five I can make him wiggle his trunk. </a:t>
            </a:r>
          </a:p>
          <a:p>
            <a:r>
              <a:rPr lang="en-US" sz="2000">
                <a:solidFill>
                  <a:srgbClr val="4B2E83"/>
                </a:solidFill>
                <a:latin typeface="Open Sans"/>
              </a:rPr>
              <a:t>John von Neumann</a:t>
            </a:r>
          </a:p>
        </p:txBody>
      </p:sp>
    </p:spTree>
    <p:extLst>
      <p:ext uri="{BB962C8B-B14F-4D97-AF65-F5344CB8AC3E}">
        <p14:creationId xmlns:p14="http://schemas.microsoft.com/office/powerpoint/2010/main" val="18558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Assessment: Bias and variance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181937"/>
          </a:xfrm>
        </p:spPr>
        <p:txBody>
          <a:bodyPr/>
          <a:lstStyle/>
          <a:p>
            <a:r>
              <a:rPr lang="en-US" sz="2300" dirty="0"/>
              <a:t>Ultimately we care about the true expectation value of the error of our model (given infinite testing data) </a:t>
            </a:r>
          </a:p>
          <a:p>
            <a:endParaRPr lang="en-US" sz="2300" dirty="0"/>
          </a:p>
          <a:p>
            <a:r>
              <a:rPr lang="en-US" sz="2300" dirty="0"/>
              <a:t>The </a:t>
            </a:r>
            <a:r>
              <a:rPr lang="en-US" sz="2300" b="0" dirty="0"/>
              <a:t>variance</a:t>
            </a:r>
            <a:r>
              <a:rPr lang="en-US" sz="2300" dirty="0"/>
              <a:t> </a:t>
            </a:r>
            <a:r>
              <a:rPr lang="en-US" sz="2300"/>
              <a:t>in our model </a:t>
            </a:r>
            <a:r>
              <a:rPr lang="en-US" sz="2300" dirty="0"/>
              <a:t>shows us how much the error changes if we estimated f with a different set of </a:t>
            </a:r>
            <a:r>
              <a:rPr lang="en-US" sz="2300" b="0" dirty="0"/>
              <a:t>training data </a:t>
            </a:r>
            <a:r>
              <a:rPr lang="en-US" sz="2300" dirty="0"/>
              <a:t>(e.g., consider fit w/many splines)</a:t>
            </a:r>
          </a:p>
          <a:p>
            <a:r>
              <a:rPr lang="en-US" sz="2300"/>
              <a:t>The </a:t>
            </a:r>
            <a:r>
              <a:rPr lang="en-US" sz="2300" b="0"/>
              <a:t>bias of our model</a:t>
            </a:r>
            <a:r>
              <a:rPr lang="en-US" sz="2300"/>
              <a:t> </a:t>
            </a:r>
            <a:r>
              <a:rPr lang="en-US" sz="2300" dirty="0"/>
              <a:t>shows us how much error is introduced by the simplicity of our model (e.g., curvy data w/linear fit) </a:t>
            </a:r>
          </a:p>
          <a:p>
            <a:r>
              <a:rPr lang="en-US" sz="2300" dirty="0"/>
              <a:t>The total MSE can never fall below the </a:t>
            </a:r>
            <a:r>
              <a:rPr lang="en-US" sz="2300"/>
              <a:t>variance of the error! </a:t>
            </a:r>
            <a:endParaRPr lang="en-US" sz="2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39" y="2441473"/>
            <a:ext cx="6362498" cy="5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82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Bias and variance: the tradeoff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4567" y="6317673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Modified Fig 2.12, ISL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28" y="1619398"/>
            <a:ext cx="6362498" cy="57967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67873" y="2481821"/>
            <a:ext cx="2302383" cy="3553107"/>
            <a:chOff x="674084" y="2438400"/>
            <a:chExt cx="2302383" cy="35531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r="70169"/>
            <a:stretch/>
          </p:blipFill>
          <p:spPr>
            <a:xfrm>
              <a:off x="674084" y="2438400"/>
              <a:ext cx="2293052" cy="355310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89350" b="81355"/>
            <a:stretch/>
          </p:blipFill>
          <p:spPr>
            <a:xfrm>
              <a:off x="2157842" y="2438400"/>
              <a:ext cx="818625" cy="662473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160" y="2454967"/>
            <a:ext cx="4150134" cy="22733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70256" y="6111552"/>
            <a:ext cx="5010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See figs 2.9-2.11 and full version of Fig 2.12 in ISL for more examples!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30567" y="4728289"/>
            <a:ext cx="5010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practice, the bias error is difficult to estimate quantitatively, but the principle is critical to </a:t>
            </a:r>
            <a:r>
              <a:rPr lang="en-US" b="1"/>
              <a:t>qualitatively understand!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379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Assessment: Errors in classification problems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Even though we aren’t making a quantitative prediction, we still need to assess the model accuracy </a:t>
            </a:r>
          </a:p>
          <a:p>
            <a:r>
              <a:rPr lang="en-US" dirty="0"/>
              <a:t>Consider the frequency of </a:t>
            </a:r>
            <a:r>
              <a:rPr lang="en-US" b="0" dirty="0"/>
              <a:t>incorrect classification</a:t>
            </a:r>
            <a:r>
              <a:rPr lang="en-US" dirty="0"/>
              <a:t>, the </a:t>
            </a:r>
            <a:r>
              <a:rPr lang="en-US"/>
              <a:t>error rate</a:t>
            </a:r>
          </a:p>
          <a:p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0" dirty="0"/>
              <a:t>training error rate </a:t>
            </a:r>
            <a:r>
              <a:rPr lang="en-US" dirty="0"/>
              <a:t>is the frequency of errors on our training data</a:t>
            </a:r>
          </a:p>
          <a:p>
            <a:pPr lvl="1"/>
            <a:r>
              <a:rPr lang="en-US" dirty="0"/>
              <a:t>Generally more interested in the </a:t>
            </a:r>
            <a:r>
              <a:rPr lang="en-US" b="0" dirty="0"/>
              <a:t>test error rate</a:t>
            </a:r>
            <a:r>
              <a:rPr lang="en-US" dirty="0"/>
              <a:t>, errors on data that were not used to train our classifier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06210-E682-445C-82E8-10661F60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116" y="2973421"/>
            <a:ext cx="1828800" cy="9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0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2411"/>
          <a:stretch/>
        </p:blipFill>
        <p:spPr>
          <a:xfrm>
            <a:off x="3770051" y="5752222"/>
            <a:ext cx="5260921" cy="110577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estimator for the irreducible error in classification: Bayes classifier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/>
              <a:t>In </a:t>
            </a:r>
            <a:r>
              <a:rPr lang="en-US" sz="1800" dirty="0"/>
              <a:t>principle if we know the true </a:t>
            </a:r>
            <a:r>
              <a:rPr lang="en-US" sz="1800" b="0" dirty="0"/>
              <a:t>conditional probability distribution </a:t>
            </a:r>
            <a:r>
              <a:rPr lang="en-US" sz="1800" dirty="0"/>
              <a:t>for our data, we can construct a surface (</a:t>
            </a:r>
            <a:r>
              <a:rPr lang="en-US" sz="1800" b="0" dirty="0"/>
              <a:t>a decision boundary</a:t>
            </a:r>
            <a:r>
              <a:rPr lang="en-US" sz="1800" dirty="0"/>
              <a:t>) that guarantees our error rate in classification is minimized </a:t>
            </a:r>
          </a:p>
          <a:p>
            <a:r>
              <a:rPr lang="en-US" sz="1800" dirty="0"/>
              <a:t>This ideal model is the “</a:t>
            </a:r>
            <a:r>
              <a:rPr lang="en-US" sz="1800" b="0" dirty="0"/>
              <a:t>Bayes classifier</a:t>
            </a:r>
            <a:r>
              <a:rPr lang="en-US" sz="1800" dirty="0"/>
              <a:t>” and this boundary is the “</a:t>
            </a:r>
            <a:r>
              <a:rPr lang="en-US" sz="1800" b="0" dirty="0"/>
              <a:t>Bayes decision boundary</a:t>
            </a:r>
            <a:r>
              <a:rPr lang="en-US" sz="1800" dirty="0"/>
              <a:t>”</a:t>
            </a:r>
            <a:r>
              <a:rPr lang="en-US" sz="1800" b="0" dirty="0"/>
              <a:t>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307" t="-1380" r="19100" b="28771"/>
          <a:stretch/>
        </p:blipFill>
        <p:spPr>
          <a:xfrm>
            <a:off x="335926" y="3235373"/>
            <a:ext cx="3434125" cy="3135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969" y="4802916"/>
            <a:ext cx="3571628" cy="634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F0F08E-3090-4BD5-8DDD-AFA2F06EF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26" y="3236734"/>
            <a:ext cx="34385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3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Transition from ML overview!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Any questions / concerns </a:t>
            </a:r>
          </a:p>
          <a:p>
            <a:r>
              <a:rPr lang="en-US" dirty="0"/>
              <a:t>If people are really bored, someone could ask me to tell a joke right now </a:t>
            </a:r>
          </a:p>
        </p:txBody>
      </p:sp>
    </p:spTree>
    <p:extLst>
      <p:ext uri="{BB962C8B-B14F-4D97-AF65-F5344CB8AC3E}">
        <p14:creationId xmlns:p14="http://schemas.microsoft.com/office/powerpoint/2010/main" val="179116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0" dirty="0"/>
              <a:t>quick warmup?</a:t>
            </a:r>
            <a:r>
              <a:rPr lang="en-US" dirty="0"/>
              <a:t>] Examples of classification problems in materials or molecular science? </a:t>
            </a:r>
          </a:p>
          <a:p>
            <a:r>
              <a:rPr lang="en-US" dirty="0"/>
              <a:t>We will cover two types of classification methods in this class: </a:t>
            </a:r>
          </a:p>
          <a:p>
            <a:pPr lvl="1"/>
            <a:r>
              <a:rPr lang="en-US" dirty="0"/>
              <a:t>k Nearest Neighbors (often KNN) </a:t>
            </a:r>
          </a:p>
          <a:p>
            <a:pPr lvl="2"/>
            <a:r>
              <a:rPr lang="en-US" dirty="0"/>
              <a:t>Making a map of parameter space and estimating the class membership based on locality to other members of the class </a:t>
            </a:r>
          </a:p>
          <a:p>
            <a:pPr lvl="1"/>
            <a:r>
              <a:rPr lang="en-US" dirty="0"/>
              <a:t>Logistic regression</a:t>
            </a:r>
          </a:p>
          <a:p>
            <a:pPr lvl="2"/>
            <a:r>
              <a:rPr lang="en-US" dirty="0"/>
              <a:t>Making a mathematic guess about the likelihood of class membership using a simplified mathematical model (the logistic function)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192" y="5999584"/>
            <a:ext cx="3571628" cy="6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59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(probably) the simplest classification method is k-nearest neighbors (KNN)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KNN classifier works on assigning the probability of membership in a class based on distance to other members in a class</a:t>
            </a:r>
          </a:p>
          <a:p>
            <a:pPr lvl="1"/>
            <a:r>
              <a:rPr lang="en-US" dirty="0"/>
              <a:t>Simple, right? </a:t>
            </a:r>
          </a:p>
          <a:p>
            <a:pPr lvl="1"/>
            <a:r>
              <a:rPr lang="en-US" dirty="0"/>
              <a:t>Our selection is based only on K </a:t>
            </a:r>
            <a:r>
              <a:rPr lang="mr-IN" dirty="0"/>
              <a:t>–</a:t>
            </a:r>
            <a:r>
              <a:rPr lang="en-US" dirty="0"/>
              <a:t> the number of neighbors we consider </a:t>
            </a:r>
          </a:p>
          <a:p>
            <a:pPr lvl="1"/>
            <a:r>
              <a:rPr lang="en-US" dirty="0"/>
              <a:t>What are the possible ranges of K? </a:t>
            </a:r>
          </a:p>
          <a:p>
            <a:pPr lvl="1"/>
            <a:r>
              <a:rPr lang="en-US" dirty="0"/>
              <a:t>The KNN classifier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60" y="4619589"/>
            <a:ext cx="87249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88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note about distances and identifying who is “nearest” 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307" t="-1380" r="19100" b="28771"/>
          <a:stretch/>
        </p:blipFill>
        <p:spPr>
          <a:xfrm>
            <a:off x="83999" y="1828801"/>
            <a:ext cx="5010515" cy="45742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4472" y="2062065"/>
            <a:ext cx="36949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In this example, and all others we looked at and discussed you all made a key assumption (</a:t>
            </a:r>
            <a:r>
              <a:rPr lang="en-US" i="1" dirty="0"/>
              <a:t>without realizing it</a:t>
            </a:r>
            <a:r>
              <a:rPr lang="en-US" dirty="0"/>
              <a:t>) when you were identifying neighbors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 data in each dimension of X should be scaled similarly!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are concerned with relative distances in the parameter space, not absolute distances in the underlying units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Otherwise units, dimensionality, etc. can drastically favor closeness in arbitrary dimensions of X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98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7114" cy="3236491"/>
          </a:xfrm>
        </p:spPr>
        <p:txBody>
          <a:bodyPr/>
          <a:lstStyle/>
          <a:p>
            <a:r>
              <a:rPr lang="en-US"/>
              <a:t>You are have access to the following dataset. Visually </a:t>
            </a:r>
            <a:r>
              <a:rPr lang="en-US" dirty="0"/>
              <a:t>you can </a:t>
            </a:r>
            <a:r>
              <a:rPr lang="en-US"/>
              <a:t>see distinct groupings or categories of elements. </a:t>
            </a:r>
            <a:endParaRPr lang="en-US" dirty="0"/>
          </a:p>
          <a:p>
            <a:r>
              <a:rPr lang="en-US" dirty="0"/>
              <a:t>How would you use this information to make </a:t>
            </a:r>
            <a:r>
              <a:rPr lang="en-US" b="0" dirty="0"/>
              <a:t>predictions</a:t>
            </a:r>
            <a:r>
              <a:rPr lang="en-US" dirty="0"/>
              <a:t> about the classification of other elements?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135" y="4054143"/>
            <a:ext cx="2723749" cy="25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3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"/>
    </mc:Choice>
    <mc:Fallback xmlns="">
      <p:transition spd="slow" advTm="39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339" y="1372577"/>
            <a:ext cx="5595293" cy="79816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Illustration of KNN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1058"/>
          <a:stretch/>
        </p:blipFill>
        <p:spPr>
          <a:xfrm>
            <a:off x="761252" y="4897464"/>
            <a:ext cx="5611673" cy="1739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68A9A2-D624-4FA5-8A18-4DF5FBFDA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4" r="50320" b="38942"/>
          <a:stretch/>
        </p:blipFill>
        <p:spPr>
          <a:xfrm>
            <a:off x="1126211" y="2170741"/>
            <a:ext cx="2422902" cy="2726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1754A-AE47-487D-B3F6-0DA1EB107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79" r="7144" b="39868"/>
          <a:stretch/>
        </p:blipFill>
        <p:spPr>
          <a:xfrm>
            <a:off x="3549113" y="2170741"/>
            <a:ext cx="2422902" cy="2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9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9886" y="5355771"/>
            <a:ext cx="2024743" cy="167951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Effect of K on boundary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488B8-2DBF-48B8-8606-0CF6A1436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3" t="3210" r="51522" b="4008"/>
          <a:stretch/>
        </p:blipFill>
        <p:spPr>
          <a:xfrm>
            <a:off x="2307956" y="2101689"/>
            <a:ext cx="4114800" cy="42536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3228" t="6552" r="21103" b="22434"/>
          <a:stretch/>
        </p:blipFill>
        <p:spPr>
          <a:xfrm>
            <a:off x="2307956" y="2286432"/>
            <a:ext cx="4114800" cy="3884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68F64-C029-4433-B977-B2AC7B624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66" t="3210" r="1869" b="4008"/>
          <a:stretch/>
        </p:blipFill>
        <p:spPr>
          <a:xfrm>
            <a:off x="2307956" y="2101689"/>
            <a:ext cx="4114800" cy="425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1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9886" y="5355771"/>
            <a:ext cx="2024743" cy="167951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 too big or too small: noise and accuracy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48" y="1595535"/>
            <a:ext cx="7381874" cy="50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20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9886" y="5355771"/>
            <a:ext cx="2024743" cy="167951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Effect of K on accuracy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36" y="1733334"/>
            <a:ext cx="5770055" cy="498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4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Practice with the KNN!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Lets get our hands dirty </a:t>
            </a:r>
          </a:p>
          <a:p>
            <a:r>
              <a:rPr lang="en-US" dirty="0"/>
              <a:t>The example data we are using come from the paper below</a:t>
            </a:r>
          </a:p>
          <a:p>
            <a:r>
              <a:rPr lang="en-US" dirty="0"/>
              <a:t>Much of the code comes from the </a:t>
            </a:r>
            <a:r>
              <a:rPr lang="en-US" dirty="0" err="1"/>
              <a:t>scikit</a:t>
            </a:r>
            <a:r>
              <a:rPr lang="en-US" dirty="0"/>
              <a:t>-learn KNN tutorial (</a:t>
            </a:r>
            <a:r>
              <a:rPr lang="en-US" sz="1100" dirty="0"/>
              <a:t>http://</a:t>
            </a:r>
            <a:r>
              <a:rPr lang="en-US" sz="1100" dirty="0" err="1"/>
              <a:t>scikit-learn.org</a:t>
            </a:r>
            <a:r>
              <a:rPr lang="en-US" sz="1100" dirty="0"/>
              <a:t>/stable/tutorial/</a:t>
            </a:r>
            <a:r>
              <a:rPr lang="en-US" sz="1100" dirty="0" err="1"/>
              <a:t>statistical_inference</a:t>
            </a:r>
            <a:r>
              <a:rPr lang="en-US" sz="1100" dirty="0"/>
              <a:t>/</a:t>
            </a:r>
            <a:r>
              <a:rPr lang="en-US" sz="1100" dirty="0" err="1"/>
              <a:t>supervised_learning.html</a:t>
            </a:r>
            <a:r>
              <a:rPr lang="en-US" dirty="0"/>
              <a:t>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65" y="4118378"/>
            <a:ext cx="3924045" cy="2186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430" y="3872204"/>
            <a:ext cx="3146570" cy="29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2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With one partner (14x2!)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Get the notebook from the syllabus</a:t>
            </a:r>
          </a:p>
          <a:p>
            <a:r>
              <a:rPr lang="en-US" dirty="0"/>
              <a:t>Partner up</a:t>
            </a:r>
          </a:p>
          <a:p>
            <a:r>
              <a:rPr lang="en-US" dirty="0"/>
              <a:t>Hack away!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5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Overview of key terms/vocab in ML </a:t>
            </a:r>
          </a:p>
          <a:p>
            <a:pPr lvl="1"/>
            <a:r>
              <a:rPr lang="en-US" dirty="0"/>
              <a:t>Types of learning / modeling</a:t>
            </a:r>
          </a:p>
          <a:p>
            <a:pPr lvl="1"/>
            <a:r>
              <a:rPr lang="en-US" dirty="0"/>
              <a:t>Different models, different purpose(s) </a:t>
            </a:r>
          </a:p>
          <a:p>
            <a:pPr lvl="1"/>
            <a:r>
              <a:rPr lang="en-US" dirty="0"/>
              <a:t>Types of data </a:t>
            </a:r>
          </a:p>
          <a:p>
            <a:pPr lvl="1"/>
            <a:r>
              <a:rPr lang="en-US" dirty="0"/>
              <a:t>Evaluating your models </a:t>
            </a:r>
          </a:p>
          <a:p>
            <a:r>
              <a:rPr lang="en-US" dirty="0"/>
              <a:t>Classification methods</a:t>
            </a:r>
          </a:p>
          <a:p>
            <a:pPr lvl="1"/>
            <a:r>
              <a:rPr lang="en-US" dirty="0"/>
              <a:t>KNN + Python practice</a:t>
            </a:r>
          </a:p>
          <a:p>
            <a:pPr lvl="1"/>
            <a:r>
              <a:rPr lang="en-US" dirty="0"/>
              <a:t>Logistic regression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628" y="6125439"/>
            <a:ext cx="724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Figures and notation will follow Introduction to Statistical Learning unless otherwise noted</a:t>
            </a:r>
            <a:r>
              <a:rPr lang="en-US"/>
              <a:t>; see the syllabus for a free PDF of the book.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0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"/>
    </mc:Choice>
    <mc:Fallback xmlns="">
      <p:transition spd="slow" advTm="79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Concepts: Types of learning and purpose of learning (basic terminology)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Differentiating “</a:t>
            </a:r>
            <a:r>
              <a:rPr lang="en-US" sz="2000" b="0" dirty="0"/>
              <a:t>statistical learning</a:t>
            </a:r>
            <a:r>
              <a:rPr lang="en-US" sz="2000" dirty="0"/>
              <a:t>” vs “</a:t>
            </a:r>
            <a:r>
              <a:rPr lang="en-US" sz="2000" b="0" dirty="0"/>
              <a:t>machine learning</a:t>
            </a:r>
            <a:r>
              <a:rPr lang="en-US" sz="2000" dirty="0"/>
              <a:t>” </a:t>
            </a:r>
          </a:p>
          <a:p>
            <a:endParaRPr lang="en-US" sz="1600" dirty="0"/>
          </a:p>
          <a:p>
            <a:endParaRPr lang="en-US" sz="2000" dirty="0"/>
          </a:p>
          <a:p>
            <a:r>
              <a:rPr lang="en-US" sz="2000" dirty="0"/>
              <a:t>Differentiating “</a:t>
            </a:r>
            <a:r>
              <a:rPr lang="en-US" sz="2000" b="0" dirty="0"/>
              <a:t>supervised</a:t>
            </a:r>
            <a:r>
              <a:rPr lang="en-US" sz="2000" dirty="0"/>
              <a:t>” vs “</a:t>
            </a:r>
            <a:r>
              <a:rPr lang="en-US" sz="2000" b="0" dirty="0"/>
              <a:t>unsupervised</a:t>
            </a:r>
            <a:r>
              <a:rPr lang="en-US" sz="2000" dirty="0"/>
              <a:t>”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Differentiating “</a:t>
            </a:r>
            <a:r>
              <a:rPr lang="en-US" sz="2000" b="0" dirty="0"/>
              <a:t>prediction</a:t>
            </a:r>
            <a:r>
              <a:rPr lang="en-US" sz="2000" dirty="0"/>
              <a:t>” vs “</a:t>
            </a:r>
            <a:r>
              <a:rPr lang="en-US" sz="2000" b="0" dirty="0"/>
              <a:t>inference</a:t>
            </a:r>
            <a:r>
              <a:rPr lang="en-US" sz="2000" dirty="0"/>
              <a:t>” </a:t>
            </a:r>
          </a:p>
          <a:p>
            <a:endParaRPr lang="en-US" sz="20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95644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Basic terminology: Supervised versus unsupervised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/>
              <a:t>Supervised methods assume </a:t>
            </a:r>
            <a:r>
              <a:rPr lang="en-US" sz="2000" dirty="0"/>
              <a:t>there is a functional form that can describe our output vector (</a:t>
            </a:r>
            <a:r>
              <a:rPr lang="en-US" sz="2000" b="0" dirty="0"/>
              <a:t>Y</a:t>
            </a:r>
            <a:r>
              <a:rPr lang="en-US" sz="2000" dirty="0"/>
              <a:t>) given some input vector (</a:t>
            </a:r>
            <a:r>
              <a:rPr lang="en-US" sz="2000" b="0" dirty="0"/>
              <a:t>X</a:t>
            </a:r>
            <a:r>
              <a:rPr lang="en-US" sz="2000" dirty="0"/>
              <a:t>)</a:t>
            </a:r>
            <a:endParaRPr lang="en-US" sz="2000" b="0" dirty="0"/>
          </a:p>
          <a:p>
            <a:endParaRPr lang="en-US" sz="2000" dirty="0"/>
          </a:p>
          <a:p>
            <a:r>
              <a:rPr lang="en-US" sz="2000" dirty="0"/>
              <a:t>We are concerned with estimating a function that can predict an output given a certain set of inputs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There are </a:t>
            </a:r>
            <a:r>
              <a:rPr lang="en-US" sz="2000" b="0" dirty="0"/>
              <a:t>two limits</a:t>
            </a:r>
            <a:r>
              <a:rPr lang="en-US" sz="2000" dirty="0"/>
              <a:t> to the error in our function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259" y="3641836"/>
            <a:ext cx="5472547" cy="5200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224" y="2397725"/>
            <a:ext cx="5016242" cy="46907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46017FC-7FBD-4AB7-878D-DB1ADB6BAAD4}"/>
              </a:ext>
            </a:extLst>
          </p:cNvPr>
          <p:cNvGrpSpPr/>
          <p:nvPr/>
        </p:nvGrpSpPr>
        <p:grpSpPr>
          <a:xfrm>
            <a:off x="335902" y="4936924"/>
            <a:ext cx="7212564" cy="1581281"/>
            <a:chOff x="335902" y="4936924"/>
            <a:chExt cx="7212564" cy="15812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5259" y="4936924"/>
              <a:ext cx="5123207" cy="97377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35902" y="6148873"/>
              <a:ext cx="5335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“E()” is the expectation value or average squared error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4339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325"/>
    </mc:Choice>
    <mc:Fallback xmlns="">
      <p:transition spd="slow" advTm="281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Basic terminology: parametric versus non-parametric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Some models have a defined functional form over the entire range of input values (</a:t>
            </a:r>
            <a:r>
              <a:rPr lang="en-US" sz="2000" b="0" dirty="0"/>
              <a:t>parametric modeling</a:t>
            </a:r>
            <a:r>
              <a:rPr lang="en-US" sz="2000" dirty="0"/>
              <a:t>) </a:t>
            </a:r>
          </a:p>
          <a:p>
            <a:pPr lvl="1"/>
            <a:r>
              <a:rPr lang="en-US" sz="1400" dirty="0"/>
              <a:t>We assume a functional form (</a:t>
            </a:r>
            <a:r>
              <a:rPr lang="en-US" sz="1400" b="0" dirty="0"/>
              <a:t>parameters</a:t>
            </a:r>
            <a:r>
              <a:rPr lang="en-US" sz="1400" dirty="0"/>
              <a:t> </a:t>
            </a:r>
            <a:r>
              <a:rPr lang="en-US" sz="1400" b="0" dirty="0"/>
              <a:t>or coefficients</a:t>
            </a:r>
            <a:r>
              <a:rPr lang="en-US" sz="1400" dirty="0"/>
              <a:t>)</a:t>
            </a:r>
            <a:r>
              <a:rPr lang="en-US" sz="1400" b="0" dirty="0"/>
              <a:t> </a:t>
            </a:r>
          </a:p>
          <a:p>
            <a:pPr lvl="1"/>
            <a:r>
              <a:rPr lang="en-US" sz="1400" dirty="0"/>
              <a:t>We determine the parameters by minimizing the error between the model and reality for some subset of our data (</a:t>
            </a:r>
            <a:r>
              <a:rPr lang="en-US" sz="1400" b="0" dirty="0"/>
              <a:t>fitting or training</a:t>
            </a:r>
            <a:r>
              <a:rPr lang="en-US" sz="1400" dirty="0"/>
              <a:t>) </a:t>
            </a:r>
          </a:p>
          <a:p>
            <a:pPr lvl="1"/>
            <a:endParaRPr lang="en-US" sz="1400" dirty="0"/>
          </a:p>
          <a:p>
            <a:endParaRPr lang="en-US" sz="1800" dirty="0"/>
          </a:p>
          <a:p>
            <a:r>
              <a:rPr lang="en-US" sz="1800" dirty="0"/>
              <a:t>Some models do not assume a defined functional form </a:t>
            </a:r>
            <a:r>
              <a:rPr lang="mr-IN" sz="1800" dirty="0"/>
              <a:t>–</a:t>
            </a:r>
            <a:r>
              <a:rPr lang="en-US" sz="1800" dirty="0"/>
              <a:t> the goal is just to get as close as possible to the data (</a:t>
            </a:r>
            <a:r>
              <a:rPr lang="en-US" sz="1800" b="0" dirty="0"/>
              <a:t>non-parametric modeling</a:t>
            </a:r>
            <a:r>
              <a:rPr lang="en-US" sz="1800" dirty="0"/>
              <a:t>) </a:t>
            </a:r>
          </a:p>
          <a:p>
            <a:pPr lvl="1"/>
            <a:r>
              <a:rPr lang="en-US" sz="1400" dirty="0"/>
              <a:t>There is still a model fitting procedure; the model still has some information content that is determined from your data </a:t>
            </a:r>
          </a:p>
          <a:p>
            <a:endParaRPr lang="en-US" sz="2200" dirty="0"/>
          </a:p>
          <a:p>
            <a:r>
              <a:rPr lang="en-US" sz="1800" dirty="0"/>
              <a:t>In parametric modeling you risk </a:t>
            </a:r>
            <a:r>
              <a:rPr lang="en-US" sz="1800" b="0" dirty="0"/>
              <a:t>overfitting </a:t>
            </a:r>
            <a:r>
              <a:rPr lang="en-US" sz="1800" dirty="0"/>
              <a:t>especially with </a:t>
            </a:r>
            <a:r>
              <a:rPr lang="en-US" sz="1800" b="0" dirty="0"/>
              <a:t>noisy data</a:t>
            </a:r>
            <a:r>
              <a:rPr lang="en-US" sz="1800" dirty="0"/>
              <a:t>.  In non-parametric models you require much larger training data sets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519" y="3297156"/>
            <a:ext cx="5366449" cy="37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9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Basic terminology: regression versus classification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916002"/>
          </a:xfrm>
        </p:spPr>
        <p:txBody>
          <a:bodyPr/>
          <a:lstStyle/>
          <a:p>
            <a:r>
              <a:rPr lang="en-US" dirty="0"/>
              <a:t>In supervised learning, some models deal with the prediction of a numerical output given some inputs: </a:t>
            </a:r>
            <a:r>
              <a:rPr lang="en-US" b="0" dirty="0"/>
              <a:t>regression problems</a:t>
            </a:r>
            <a:r>
              <a:rPr lang="en-US" dirty="0"/>
              <a:t> </a:t>
            </a:r>
          </a:p>
          <a:p>
            <a:pPr lvl="1"/>
            <a:r>
              <a:rPr lang="en-US" sz="1800" dirty="0"/>
              <a:t>See if you can come up w/an example of where regression would be useful in materials / energy science </a:t>
            </a:r>
            <a:endParaRPr lang="en-US" sz="2000" dirty="0"/>
          </a:p>
          <a:p>
            <a:r>
              <a:rPr lang="en-US" dirty="0"/>
              <a:t>On the other hand, some models deal with the prediction of whether some object (defined by </a:t>
            </a:r>
            <a:r>
              <a:rPr lang="en-US" b="0" dirty="0"/>
              <a:t>X</a:t>
            </a:r>
            <a:r>
              <a:rPr lang="en-US" dirty="0"/>
              <a:t>) is a member of a certain group (</a:t>
            </a:r>
            <a:r>
              <a:rPr lang="en-US" b="0" dirty="0"/>
              <a:t>or class</a:t>
            </a:r>
            <a:r>
              <a:rPr lang="en-US" dirty="0"/>
              <a:t>):  </a:t>
            </a:r>
            <a:r>
              <a:rPr lang="en-US" b="0" dirty="0"/>
              <a:t>classification problems </a:t>
            </a:r>
          </a:p>
          <a:p>
            <a:pPr lvl="1"/>
            <a:r>
              <a:rPr lang="en-US" sz="1800" dirty="0"/>
              <a:t>See if you can come up w/an example of where classification would be useful in a problem related to social science</a:t>
            </a:r>
          </a:p>
          <a:p>
            <a:pPr lvl="1"/>
            <a:r>
              <a:rPr lang="en-US" sz="1800" dirty="0"/>
              <a:t>Some methods (</a:t>
            </a:r>
            <a:r>
              <a:rPr lang="en-US" sz="1800" b="0" dirty="0"/>
              <a:t>e.g., KNN</a:t>
            </a:r>
            <a:r>
              <a:rPr lang="en-US" sz="1800" dirty="0"/>
              <a:t>) can be used for regression purposes and classification purposes! Weird!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6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Basic concepts: </a:t>
            </a:r>
            <a:r>
              <a:rPr lang="en-US" dirty="0"/>
              <a:t>F</a:t>
            </a:r>
            <a:r>
              <a:rPr lang="en-US"/>
              <a:t>lexibility </a:t>
            </a:r>
            <a:r>
              <a:rPr lang="en-US" dirty="0"/>
              <a:t>and interpretability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60" y="1744824"/>
            <a:ext cx="6701821" cy="421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</a:t>
            </a:r>
            <a:r>
              <a:rPr lang="en-US"/>
              <a:t>: Training and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Supervised learning problems </a:t>
            </a:r>
            <a:r>
              <a:rPr lang="en-US" b="0" dirty="0"/>
              <a:t>always</a:t>
            </a:r>
            <a:r>
              <a:rPr lang="en-US" dirty="0"/>
              <a:t> require a set of data that must be used to </a:t>
            </a:r>
            <a:r>
              <a:rPr lang="en-US" b="0" dirty="0"/>
              <a:t>train</a:t>
            </a:r>
            <a:r>
              <a:rPr lang="en-US" dirty="0"/>
              <a:t> your model </a:t>
            </a:r>
          </a:p>
          <a:p>
            <a:pPr lvl="1"/>
            <a:r>
              <a:rPr lang="en-US" dirty="0"/>
              <a:t>Remember: model training means we are finding the minimum error between our predicted outputs and measured outputs (</a:t>
            </a:r>
            <a:r>
              <a:rPr lang="en-US" b="0" dirty="0" err="1"/>
              <a:t>Ŷ</a:t>
            </a:r>
            <a:r>
              <a:rPr lang="en-US" b="0" dirty="0"/>
              <a:t> vs Y</a:t>
            </a:r>
            <a:r>
              <a:rPr lang="en-US"/>
              <a:t>)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We always want to know how our model is doing “out in the real world” on </a:t>
            </a:r>
            <a:r>
              <a:rPr lang="en-US"/>
              <a:t>some test data </a:t>
            </a:r>
            <a:r>
              <a:rPr lang="en-US" dirty="0"/>
              <a:t>that the training process was blind to (</a:t>
            </a:r>
            <a:r>
              <a:rPr lang="en-US" b="0" dirty="0"/>
              <a:t>validation</a:t>
            </a:r>
            <a:r>
              <a:rPr lang="en-US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365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4.6|32.9"/>
</p:tagLst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Custom 5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9012</TotalTime>
  <Words>1840</Words>
  <Application>Microsoft Office PowerPoint</Application>
  <PresentationFormat>On-screen Show (4:3)</PresentationFormat>
  <Paragraphs>174</Paragraphs>
  <Slides>25</Slides>
  <Notes>12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Open Sans</vt:lpstr>
      <vt:lpstr>Open Sans Light</vt:lpstr>
      <vt:lpstr>Arial</vt:lpstr>
      <vt:lpstr>Encode Sans Normal Black</vt:lpstr>
      <vt:lpstr>Uni Sans Regular</vt:lpstr>
      <vt:lpstr>Lucida Grande</vt:lpstr>
      <vt:lpstr>Calibri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Chad Curtis</cp:lastModifiedBy>
  <cp:revision>249</cp:revision>
  <cp:lastPrinted>2016-02-10T20:19:12Z</cp:lastPrinted>
  <dcterms:created xsi:type="dcterms:W3CDTF">2014-10-14T00:51:43Z</dcterms:created>
  <dcterms:modified xsi:type="dcterms:W3CDTF">2019-02-15T16:37:44Z</dcterms:modified>
</cp:coreProperties>
</file>